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72" r:id="rId1"/>
  </p:sldMasterIdLst>
  <p:notesMasterIdLst>
    <p:notesMasterId r:id="rId9"/>
  </p:notesMasterIdLst>
  <p:sldIdLst>
    <p:sldId id="256" r:id="rId2"/>
    <p:sldId id="308" r:id="rId3"/>
    <p:sldId id="307" r:id="rId4"/>
    <p:sldId id="304" r:id="rId5"/>
    <p:sldId id="309" r:id="rId6"/>
    <p:sldId id="310" r:id="rId7"/>
    <p:sldId id="30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00FF99"/>
    <a:srgbClr val="0000CC"/>
    <a:srgbClr val="008000"/>
    <a:srgbClr val="CCFFCC"/>
    <a:srgbClr val="000066"/>
    <a:srgbClr val="FFFF99"/>
    <a:srgbClr val="CC0000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364" autoAdjust="0"/>
  </p:normalViewPr>
  <p:slideViewPr>
    <p:cSldViewPr snapToGrid="0">
      <p:cViewPr>
        <p:scale>
          <a:sx n="50" d="100"/>
          <a:sy n="50" d="100"/>
        </p:scale>
        <p:origin x="2910" y="13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801F7-FE95-4EF4-887A-C479620EF52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14614-5918-4101-B8AC-A5A22313D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37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49F60-6406-1B00-0403-2EA76F16DC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B4E16-6B30-5C36-18BF-C2975C1B5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98785-0ABC-5BA0-1F51-7E73160B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558B0-1D5E-4431-8910-2E8212D6A45B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BC1C6-4CC2-6E42-B6B6-378FA59CC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620F-81CD-813A-2A1F-992658EE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845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2546B-DC74-BEA0-48D1-3079DF526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A921B-E4BC-1635-8A01-A9469E415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4CFFF-D651-A4FD-F5F1-2D8B1729E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8EBB6-E9AC-45B2-85D6-C780EBB1B1C8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DEEF7-A983-7C2F-B246-105BB825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C637C-E5C3-1BB6-8C4E-DBD980D06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2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97EBF0-4B76-BCE7-2C04-C4CB9AB48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ACFB7-159B-EAAA-0D26-269EE840A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5E850-4A2F-408D-6E88-2F58D18A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FE5E6-56A3-4E68-A8F5-B15952118276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50CAD-D6B5-9B66-2BAC-3BEA9C5C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42760-EC68-356D-1BCE-85ED337E4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58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0164-5830-D99C-AD1C-09CF36D5B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92AA-7707-96E5-5B82-58ED9E9CA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1EFAE-53E7-63E8-05FD-22EE847E5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65685-A766-49DE-8371-C50B25DBF935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7347F-89FA-F200-721A-7F515E91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EA07E-668E-8548-7078-D46A80FA6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3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3362A-E225-8D70-A911-62B5E3C8F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95692-E225-9320-9594-85D1DB987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BE835-361C-83D3-5D26-362CE741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AA9B4-7A2F-4CB2-8BD9-1CF9CC88DC7D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EEEC4-29C9-C099-70C8-1D6F1A5D1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70DD4-4E62-F2C5-E686-B666114CC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26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FB788-9195-4D00-540A-93068CCA4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8735B-1388-1D81-43A5-211DE8FCCD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1DA1-5206-FBC1-DC6A-46B3024B4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E53A1-E63D-8002-3F65-4BE35E6CC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D3606-83FB-4129-8A69-F5C74C35CF63}" type="datetime1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28E89-E165-100A-F388-20F4CF05A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FEE21-49D0-AD9C-2D95-E400A8B6B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32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DC069-55A4-15B6-6DB3-411D0D9C3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D640E-1B5A-F316-0434-DE357B1E3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21C2F-4739-8059-0434-9B75E6D6A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718F5-795E-7B0B-5909-FE143C901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4BCBA-7C2F-E70B-F794-20762F131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3D86A-B221-8EF3-8024-FED761623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35095-C1E6-476C-ADE5-2E06373B657E}" type="datetime1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F80862-E923-1E24-C3C4-67C803027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5E0171-0740-6060-F7EC-F28CB4D20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37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849C5-A3C7-A3B7-60D9-BD4342868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012392-A29B-1654-76C3-3E5EBC80E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FD23E-B8D0-4AE8-AF9E-4F7C4530E942}" type="datetime1">
              <a:rPr lang="en-US" smtClean="0"/>
              <a:t>8/21/2024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8ED14E-FD1B-7B9A-97AE-0E8CC2F9F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2ACC5-0B93-6384-1D63-EF155BCE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72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C6805C-9B6D-09EF-146F-4992323E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E4FEE-0AC5-4D7B-9CED-C5B6AA50F7B2}" type="datetime1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846E6-4DD1-2030-2EBC-49660A7E0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3138A-E651-274D-E45C-E363808FB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26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E5996-8DA1-D82F-A188-758CB20BA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EC7C3-6AC7-15C7-1C6B-7F639B19B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B7A57-B762-4CCC-6313-8BACE786E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AFD5F-219E-7D87-1F2B-8297368EA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50B1D-2ED7-4112-9738-37F9AE382B77}" type="datetime1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6B224D-08AE-568D-ABAD-7C9DDD0A9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25BE04-32C7-5103-BD05-CAC105CD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9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E0173-3874-4CA2-DD90-EA6A15C8B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74078-283F-F28A-58C1-E78C7F767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26327-52BE-554A-A9E3-C74BBE954C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3B734-C054-BAD6-FA37-17BE04810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88E23-C5CA-4D11-BE30-38536E680B66}" type="datetime1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62BF1-95F5-39F9-FC23-8EBA0C81D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DBD80-44EA-072B-E2D2-F798CE5CD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50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D62E-B5F0-5323-5787-03A2B6048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EA0BE-9F66-51EE-2324-DF23FAD2F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504EE-6223-4A55-03E2-CCC6E4533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DF273-8497-4B26-959D-1AE28D2FFB10}" type="datetime1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0EC9F-7514-1964-5D0E-9B99A1E4A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2517F-4F43-8DC9-A744-5979FDC14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1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4516" y="1297660"/>
            <a:ext cx="10402968" cy="1285742"/>
          </a:xfrm>
          <a:noFill/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Developing a Convolutional Neural Network Model to detect cancerous and non-cancerous images </a:t>
            </a:r>
            <a:endParaRPr lang="en-US" sz="16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0560" y="6122409"/>
            <a:ext cx="1969827" cy="735591"/>
          </a:xfrm>
          <a:prstGeom prst="rect">
            <a:avLst/>
          </a:prstGeom>
        </p:spPr>
      </p:pic>
      <p:pic>
        <p:nvPicPr>
          <p:cNvPr id="1026" name="Picture 2" descr="BITS Pilani log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59"/>
          <a:stretch/>
        </p:blipFill>
        <p:spPr bwMode="auto">
          <a:xfrm>
            <a:off x="314046" y="303254"/>
            <a:ext cx="2033517" cy="647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072554" y="3297134"/>
            <a:ext cx="9640270" cy="1697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cs typeface="Arial" panose="020B0604020202020204" pitchFamily="34" charset="0"/>
              </a:rPr>
              <a:t>Student Name: </a:t>
            </a:r>
            <a:r>
              <a:rPr lang="en-US" sz="2400" dirty="0">
                <a:cs typeface="Arial" panose="020B0604020202020204" pitchFamily="34" charset="0"/>
              </a:rPr>
              <a:t>Piyush Kumar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cs typeface="Arial" panose="020B0604020202020204" pitchFamily="34" charset="0"/>
              </a:rPr>
              <a:t>BITS ID: </a:t>
            </a:r>
            <a:r>
              <a:rPr lang="en-US" sz="2400" dirty="0">
                <a:cs typeface="Arial" panose="020B0604020202020204" pitchFamily="34" charset="0"/>
              </a:rPr>
              <a:t>2021B1A40815P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cs typeface="Arial" panose="020B0604020202020204" pitchFamily="34" charset="0"/>
              </a:rPr>
              <a:t>Email: </a:t>
            </a:r>
            <a:r>
              <a:rPr lang="en-US" sz="2400" dirty="0">
                <a:cs typeface="Arial" panose="020B0604020202020204" pitchFamily="34" charset="0"/>
              </a:rPr>
              <a:t>f20210815@pilani.bits-pilani.ac.in</a:t>
            </a:r>
            <a:endParaRPr lang="en-US" sz="24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766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417893"/>
            <a:ext cx="10515600" cy="828201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b="1" smtClean="0">
                <a:solidFill>
                  <a:schemeClr val="tx1"/>
                </a:solidFill>
              </a:rPr>
              <a:t>2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95117" y="1524258"/>
            <a:ext cx="996696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Objective 1:</a:t>
            </a:r>
            <a:r>
              <a:rPr lang="en-US" sz="2800" dirty="0"/>
              <a:t> Build a CNN model to detect Lung Cancer images</a:t>
            </a:r>
          </a:p>
          <a:p>
            <a:endParaRPr lang="en-US" sz="2800" dirty="0"/>
          </a:p>
          <a:p>
            <a:r>
              <a:rPr lang="en-US" sz="2800" b="1" dirty="0"/>
              <a:t>Objective 2:</a:t>
            </a:r>
            <a:r>
              <a:rPr lang="en-US" sz="2800" dirty="0"/>
              <a:t> Build a Generative Adversarial Networks (GAN)/Hybrid CNNs/Residual Networks based model to detect Skin or Breast Cancer.</a:t>
            </a:r>
          </a:p>
          <a:p>
            <a:endParaRPr lang="en-US" sz="2800" dirty="0"/>
          </a:p>
          <a:p>
            <a:r>
              <a:rPr lang="en-US" sz="2800" b="1" dirty="0"/>
              <a:t>Objective 3:</a:t>
            </a:r>
            <a:r>
              <a:rPr lang="en-US" sz="2800" dirty="0"/>
              <a:t> Improve the detection based metrics of the above-built model.	</a:t>
            </a:r>
          </a:p>
          <a:p>
            <a:endParaRPr lang="en-US" sz="2800" dirty="0"/>
          </a:p>
          <a:p>
            <a:r>
              <a:rPr lang="en-US" sz="2800" b="1" dirty="0"/>
              <a:t>Objective 4: </a:t>
            </a:r>
            <a:r>
              <a:rPr lang="en-US" sz="2800" dirty="0"/>
              <a:t>Draft and publish a research paper based on the results found.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49056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47565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Plan</a:t>
            </a:r>
            <a:endParaRPr lang="en-US" sz="28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b="1" smtClean="0">
                <a:solidFill>
                  <a:schemeClr val="tx1"/>
                </a:solidFill>
              </a:rPr>
              <a:t>3</a:t>
            </a:fld>
            <a:endParaRPr lang="en-US" b="1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302E9CD-2C1E-BF83-790F-5E2946F40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387659"/>
              </p:ext>
            </p:extLst>
          </p:nvPr>
        </p:nvGraphicFramePr>
        <p:xfrm>
          <a:off x="584199" y="832808"/>
          <a:ext cx="10662157" cy="5577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70439">
                  <a:extLst>
                    <a:ext uri="{9D8B030D-6E8A-4147-A177-3AD203B41FA5}">
                      <a16:colId xmlns:a16="http://schemas.microsoft.com/office/drawing/2014/main" val="1699741287"/>
                    </a:ext>
                  </a:extLst>
                </a:gridCol>
                <a:gridCol w="7691718">
                  <a:extLst>
                    <a:ext uri="{9D8B030D-6E8A-4147-A177-3AD203B41FA5}">
                      <a16:colId xmlns:a16="http://schemas.microsoft.com/office/drawing/2014/main" val="29399730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Objective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Activities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041054"/>
                  </a:ext>
                </a:extLst>
              </a:tr>
              <a:tr h="752986">
                <a:tc>
                  <a:txBody>
                    <a:bodyPr/>
                    <a:lstStyle/>
                    <a:p>
                      <a:r>
                        <a:rPr lang="en-IN" sz="2400" dirty="0"/>
                        <a:t>1. CNN based model to detect Lung Cancer.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Finding a research paper based on Lung Cancer detection using CNN.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Developing a CNN based model to detect Lung Cancer.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4142"/>
                  </a:ext>
                </a:extLst>
              </a:tr>
              <a:tr h="7642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/>
                        <a:t>2. </a:t>
                      </a:r>
                      <a:r>
                        <a:rPr lang="en-US" sz="2400" dirty="0"/>
                        <a:t>GAN/Hybrid CNNs/</a:t>
                      </a:r>
                      <a:r>
                        <a:rPr lang="en-US" sz="2400" dirty="0" err="1"/>
                        <a:t>ResNet</a:t>
                      </a:r>
                      <a:r>
                        <a:rPr lang="en-US" sz="2400" dirty="0"/>
                        <a:t> based model to detect Skin or Breast Cancer.</a:t>
                      </a:r>
                    </a:p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Finding a research paper based on Skin or Breast Cancer detection using GAN/Hybrid CNNs/ </a:t>
                      </a:r>
                      <a:r>
                        <a:rPr lang="en-IN" sz="2400" dirty="0" err="1"/>
                        <a:t>ResNet</a:t>
                      </a:r>
                      <a:r>
                        <a:rPr lang="en-IN" sz="2400" dirty="0"/>
                        <a:t> based models.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Developing a similar model to detect Skin or Breast Cancer.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581589"/>
                  </a:ext>
                </a:extLst>
              </a:tr>
              <a:tr h="750627">
                <a:tc>
                  <a:txBody>
                    <a:bodyPr/>
                    <a:lstStyle/>
                    <a:p>
                      <a:r>
                        <a:rPr lang="en-IN" sz="2400" dirty="0"/>
                        <a:t>3. Improving detection based metrics.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Learning Open CV and Image Processing techniques to improve the metrics.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255819"/>
                  </a:ext>
                </a:extLst>
              </a:tr>
              <a:tr h="750627">
                <a:tc>
                  <a:txBody>
                    <a:bodyPr/>
                    <a:lstStyle/>
                    <a:p>
                      <a:r>
                        <a:rPr lang="en-US" sz="2400" dirty="0"/>
                        <a:t>4. Publishing the research paper.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IN" sz="2400" dirty="0"/>
                        <a:t>Comparing all the metrics of different models and sharing the results.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439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816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811" y="86619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Activity-wise Timeline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b="1" smtClean="0">
                <a:solidFill>
                  <a:schemeClr val="tx1"/>
                </a:solidFill>
              </a:rPr>
              <a:t>4</a:t>
            </a:fld>
            <a:endParaRPr lang="en-US" b="1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448420"/>
              </p:ext>
            </p:extLst>
          </p:nvPr>
        </p:nvGraphicFramePr>
        <p:xfrm>
          <a:off x="230819" y="692458"/>
          <a:ext cx="11745158" cy="57984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04839">
                  <a:extLst>
                    <a:ext uri="{9D8B030D-6E8A-4147-A177-3AD203B41FA5}">
                      <a16:colId xmlns:a16="http://schemas.microsoft.com/office/drawing/2014/main" val="1699741287"/>
                    </a:ext>
                  </a:extLst>
                </a:gridCol>
                <a:gridCol w="5474694">
                  <a:extLst>
                    <a:ext uri="{9D8B030D-6E8A-4147-A177-3AD203B41FA5}">
                      <a16:colId xmlns:a16="http://schemas.microsoft.com/office/drawing/2014/main" val="2939973086"/>
                    </a:ext>
                  </a:extLst>
                </a:gridCol>
                <a:gridCol w="3065625">
                  <a:extLst>
                    <a:ext uri="{9D8B030D-6E8A-4147-A177-3AD203B41FA5}">
                      <a16:colId xmlns:a16="http://schemas.microsoft.com/office/drawing/2014/main" val="2098832766"/>
                    </a:ext>
                  </a:extLst>
                </a:gridCol>
              </a:tblGrid>
              <a:tr h="35809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Activities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Expected 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Tentative D</a:t>
                      </a:r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ate of 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041054"/>
                  </a:ext>
                </a:extLst>
              </a:tr>
              <a:tr h="1072934">
                <a:tc>
                  <a:txBody>
                    <a:bodyPr/>
                    <a:lstStyle/>
                    <a:p>
                      <a:r>
                        <a:rPr lang="en-IN" sz="1400" dirty="0"/>
                        <a:t>1.1. Finding a research paper based on lung cancer detection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Learning about contemporary techniques used in Lung Cancer detection and previous work done in this field.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08.08.24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4142"/>
                  </a:ext>
                </a:extLst>
              </a:tr>
              <a:tr h="7458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2. Developing a CNN based model to detect Lung Cancer.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Introduction to vast coding structure of CNN models and dataset analysis and implementation of a CNN model.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20.08.24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3581589"/>
                  </a:ext>
                </a:extLst>
              </a:tr>
              <a:tr h="10841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3. Finding a research paper based on Skin or Breast Cancer detection using GAN/Hybrid CNNs/ </a:t>
                      </a:r>
                      <a:r>
                        <a:rPr lang="en-IN" sz="1400" dirty="0" err="1"/>
                        <a:t>ResNet</a:t>
                      </a:r>
                      <a:r>
                        <a:rPr lang="en-IN" sz="1400" dirty="0"/>
                        <a:t> based models.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Generative Adversarial Networks (GAN), Hybrid CNNs, Residual Networks based models and comparison of their individual results.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30.08.24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255819"/>
                  </a:ext>
                </a:extLst>
              </a:tr>
              <a:tr h="7858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4. Developing a similar model to detect Skin or Breast Cancer.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Based on the comparison of metrics of GAN, Hybrid CNNs and Residual Networks, the best algorithm will be selected to form this Cancer Detection model.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21.09.24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496924"/>
                  </a:ext>
                </a:extLst>
              </a:tr>
              <a:tr h="7325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5. </a:t>
                      </a:r>
                      <a:r>
                        <a:rPr lang="en-IN" sz="1400" dirty="0"/>
                        <a:t>Learning Open CV and Image Processing techniques to improve the metrics.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After learning Open CV and Image Processing, segregation of certain techniques will be done in order to improve performance of the model.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20.10.24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197008"/>
                  </a:ext>
                </a:extLst>
              </a:tr>
              <a:tr h="8844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6. Publishing the research paper.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Based on the comparison of metrics between the different models used, and after enhancing the metrics, the results will be shared in the research paper.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30.11.24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79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731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61D3AFA-0966-730F-74EF-8CC52B729472}"/>
              </a:ext>
            </a:extLst>
          </p:cNvPr>
          <p:cNvSpPr txBox="1">
            <a:spLocks/>
          </p:cNvSpPr>
          <p:nvPr/>
        </p:nvSpPr>
        <p:spPr>
          <a:xfrm>
            <a:off x="468790" y="282945"/>
            <a:ext cx="10515600" cy="5614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Progress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00499C-37E8-6B21-D551-93051AFBE972}"/>
              </a:ext>
            </a:extLst>
          </p:cNvPr>
          <p:cNvSpPr txBox="1"/>
          <p:nvPr/>
        </p:nvSpPr>
        <p:spPr>
          <a:xfrm>
            <a:off x="381740" y="1136342"/>
            <a:ext cx="3533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Read Research Paper based on Lung Cancer Detection using CNN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BAE50F-DAD9-0021-6F07-59047706E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015" y="369946"/>
            <a:ext cx="6718078" cy="147546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2F1B58-AD81-0A96-250B-72F7F4ADCF0E}"/>
              </a:ext>
            </a:extLst>
          </p:cNvPr>
          <p:cNvSpPr txBox="1"/>
          <p:nvPr/>
        </p:nvSpPr>
        <p:spPr>
          <a:xfrm>
            <a:off x="381739" y="2673658"/>
            <a:ext cx="3533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Built a CNN model to detect Lung Cancer images.</a:t>
            </a: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A8FF47-47ED-FD77-2F45-5F1291FA5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878" y="2459372"/>
            <a:ext cx="3878243" cy="389697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A328DB07-1F04-6D38-AD31-FAD323957170}"/>
              </a:ext>
            </a:extLst>
          </p:cNvPr>
          <p:cNvGrpSpPr/>
          <p:nvPr/>
        </p:nvGrpSpPr>
        <p:grpSpPr>
          <a:xfrm>
            <a:off x="58464" y="4342087"/>
            <a:ext cx="4010585" cy="2010056"/>
            <a:chOff x="381739" y="3429000"/>
            <a:chExt cx="4010585" cy="2010056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A5450AA-1446-9666-ABB5-EFF83B592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1739" y="3429000"/>
              <a:ext cx="4010585" cy="201005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884C05-A172-A9DC-0DA2-BD7B17308EB3}"/>
                </a:ext>
              </a:extLst>
            </p:cNvPr>
            <p:cNvSpPr/>
            <p:nvPr/>
          </p:nvSpPr>
          <p:spPr>
            <a:xfrm>
              <a:off x="381739" y="4434028"/>
              <a:ext cx="2645546" cy="22674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D22C3ED-8156-727E-674B-E7319DAE865B}"/>
                </a:ext>
              </a:extLst>
            </p:cNvPr>
            <p:cNvSpPr/>
            <p:nvPr/>
          </p:nvSpPr>
          <p:spPr>
            <a:xfrm>
              <a:off x="397844" y="5175133"/>
              <a:ext cx="3907825" cy="22674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80A475A-AA5C-13D5-53A4-5FD5064E0164}"/>
              </a:ext>
            </a:extLst>
          </p:cNvPr>
          <p:cNvSpPr txBox="1"/>
          <p:nvPr/>
        </p:nvSpPr>
        <p:spPr>
          <a:xfrm>
            <a:off x="-123825" y="6352143"/>
            <a:ext cx="353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Dataset of 15,000 images</a:t>
            </a:r>
            <a:endParaRPr lang="en-IN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D087672-7A86-537B-79C7-B18779541A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2950" y="1895102"/>
            <a:ext cx="3878244" cy="44612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36A48BA-5A2C-16ED-474A-121F5DE761A2}"/>
              </a:ext>
            </a:extLst>
          </p:cNvPr>
          <p:cNvSpPr txBox="1"/>
          <p:nvPr/>
        </p:nvSpPr>
        <p:spPr>
          <a:xfrm>
            <a:off x="4243387" y="6390389"/>
            <a:ext cx="353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Final Accuracy = 99.274516%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12DDBB-4DFB-6D38-6FFD-EC5CBFA6FC8F}"/>
              </a:ext>
            </a:extLst>
          </p:cNvPr>
          <p:cNvSpPr txBox="1"/>
          <p:nvPr/>
        </p:nvSpPr>
        <p:spPr>
          <a:xfrm>
            <a:off x="8295416" y="6373180"/>
            <a:ext cx="3533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Testing the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758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96614B-AB27-70E1-EC5B-8C661BB5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6</a:t>
            </a:fld>
            <a:endParaRPr lang="en-US"/>
          </a:p>
        </p:txBody>
      </p:sp>
      <p:pic>
        <p:nvPicPr>
          <p:cNvPr id="3" name="21.08.24">
            <a:hlinkClick r:id="" action="ppaction://media"/>
            <a:extLst>
              <a:ext uri="{FF2B5EF4-FFF2-40B4-BE49-F238E27FC236}">
                <a16:creationId xmlns:a16="http://schemas.microsoft.com/office/drawing/2014/main" id="{2119F04A-9DE8-456D-E5B4-44A5CAE786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43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2107" y="2769785"/>
            <a:ext cx="6032693" cy="131842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8800" b="1" cap="none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aguet Script" panose="020F0502020204030204" pitchFamily="2" charset="0"/>
              </a:rPr>
              <a:t>Thank you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30529" y="6356350"/>
            <a:ext cx="1054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fld id="{F4A899BB-F262-4078-A8ED-F252A919F61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l"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5243128-EECD-BAB1-79BD-7F7F8E25C6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9" r="20370" b="-2"/>
          <a:stretch/>
        </p:blipFill>
        <p:spPr bwMode="auto">
          <a:xfrm>
            <a:off x="905622" y="1094269"/>
            <a:ext cx="4912471" cy="4669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417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5671</TotalTime>
  <Words>495</Words>
  <Application>Microsoft Office PowerPoint</Application>
  <PresentationFormat>Widescreen</PresentationFormat>
  <Paragraphs>59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Baguet Script</vt:lpstr>
      <vt:lpstr>Calibri</vt:lpstr>
      <vt:lpstr>Calibri Light</vt:lpstr>
      <vt:lpstr>Office Theme</vt:lpstr>
      <vt:lpstr>Developing a Convolutional Neural Network Model to detect cancerous and non-cancerous images </vt:lpstr>
      <vt:lpstr>Objectives</vt:lpstr>
      <vt:lpstr>Work Plan</vt:lpstr>
      <vt:lpstr>Activity-wise Timeline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PIYUSH KUMAR</cp:lastModifiedBy>
  <cp:revision>1319</cp:revision>
  <cp:lastPrinted>2020-10-21T13:26:20Z</cp:lastPrinted>
  <dcterms:created xsi:type="dcterms:W3CDTF">2020-08-16T20:11:52Z</dcterms:created>
  <dcterms:modified xsi:type="dcterms:W3CDTF">2024-08-21T12:40:18Z</dcterms:modified>
  <cp:contentStatus/>
</cp:coreProperties>
</file>